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87" r:id="rId3"/>
    <p:sldId id="307" r:id="rId4"/>
    <p:sldId id="296" r:id="rId5"/>
    <p:sldId id="297" r:id="rId6"/>
    <p:sldId id="272" r:id="rId7"/>
    <p:sldId id="309" r:id="rId8"/>
    <p:sldId id="310" r:id="rId9"/>
    <p:sldId id="293" r:id="rId10"/>
    <p:sldId id="311" r:id="rId11"/>
    <p:sldId id="266" r:id="rId12"/>
    <p:sldId id="312" r:id="rId13"/>
    <p:sldId id="302" r:id="rId14"/>
    <p:sldId id="303" r:id="rId15"/>
    <p:sldId id="308" r:id="rId16"/>
    <p:sldId id="305" r:id="rId17"/>
    <p:sldId id="314" r:id="rId18"/>
    <p:sldId id="316" r:id="rId19"/>
    <p:sldId id="318" r:id="rId20"/>
    <p:sldId id="320" r:id="rId21"/>
    <p:sldId id="32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8C7A2-51C9-480A-9D91-448DF9929CD1}" type="datetimeFigureOut">
              <a:rPr lang="ru-RU" smtClean="0"/>
              <a:pPr/>
              <a:t>12.07.2022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E08A3-3B62-4980-BD62-1AFDE90A6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7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1F4-5DDF-4CA1-9A8E-E98A15927CB4}" type="datetime1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7567-B65D-4BD8-AF89-53FC4F3EBE67}" type="datetime1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B066-36FE-4753-B999-5CBC6F3EAE01}" type="datetime1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C821-2953-4DE6-9C45-5021DAA33D77}" type="datetime1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33D8-7F11-4473-B693-49FA6B0FF6B2}" type="datetime1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61CA-5CF3-40A4-B777-F725CB7AE88A}" type="datetime1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B5B1-219A-4D38-BA27-AC6D8F4F2901}" type="datetime1">
              <a:rPr lang="ru-RU" smtClean="0"/>
              <a:pPr/>
              <a:t>12.07.2022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5A41-9D9D-4606-852B-16C1769A82C4}" type="datetime1">
              <a:rPr lang="ru-RU" smtClean="0"/>
              <a:pPr/>
              <a:t>12.07.2022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5D94-7CD8-4872-AEA9-F975148B133C}" type="datetime1">
              <a:rPr lang="ru-RU" smtClean="0"/>
              <a:pPr/>
              <a:t>12.07.2022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01CB-9516-4FE1-9692-CAF86C3EAD2E}" type="datetime1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4DFC-3C73-4595-8802-E4B3EE91CACE}" type="datetime1">
              <a:rPr lang="ru-RU" smtClean="0"/>
              <a:pPr/>
              <a:t>12.07.2022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177F-DA83-49C2-A393-5494B34C8BD9}" type="datetime1">
              <a:rPr lang="ru-RU" smtClean="0"/>
              <a:pPr/>
              <a:t>12.07.2022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F9AAA-DBF0-4CCF-ABE6-CE8B7C074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056" y="1772816"/>
            <a:ext cx="7772400" cy="1795070"/>
          </a:xfrm>
        </p:spPr>
        <p:txBody>
          <a:bodyPr>
            <a:noAutofit/>
          </a:bodyPr>
          <a:lstStyle/>
          <a:p>
            <a:r>
              <a:rPr lang="ru-RU" sz="2800" b="1" dirty="0"/>
              <a:t>Тонкие пленки на основе </a:t>
            </a:r>
            <a:r>
              <a:rPr lang="ru-RU" sz="2800" b="1" i="1" dirty="0"/>
              <a:t>мезо</a:t>
            </a:r>
            <a:r>
              <a:rPr lang="ru-RU" sz="2800" b="1" dirty="0"/>
              <a:t>-замещенных </a:t>
            </a:r>
            <a:r>
              <a:rPr lang="ru-RU" sz="2800" b="1" dirty="0" err="1"/>
              <a:t>дипиррометенатов</a:t>
            </a:r>
            <a:r>
              <a:rPr lang="ru-RU" sz="2800" b="1" dirty="0"/>
              <a:t> бора(</a:t>
            </a:r>
            <a:r>
              <a:rPr lang="en-US" sz="2800" b="1" dirty="0"/>
              <a:t>III</a:t>
            </a:r>
            <a:r>
              <a:rPr lang="ru-RU" sz="2800" b="1" dirty="0"/>
              <a:t>): получение, структура, спектральные свойства, перспективы практического применения</a:t>
            </a:r>
          </a:p>
        </p:txBody>
      </p:sp>
      <p:sp>
        <p:nvSpPr>
          <p:cNvPr id="16387" name="AutoShape 3" descr="Бренд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9" name="AutoShape 5" descr="Бренд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1" name="AutoShape 7" descr="Брендб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67944" y="4429710"/>
            <a:ext cx="479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Горюнов А.Ю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НИ-41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к.х.н.,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Л.А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623" y="530120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Ивановский государственный политехнический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9876" y="5924618"/>
            <a:ext cx="8416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 растворов им. Г.А.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наук</a:t>
            </a:r>
          </a:p>
        </p:txBody>
      </p:sp>
      <p:pic>
        <p:nvPicPr>
          <p:cNvPr id="12" name="Рисунок 11" descr="Лого универ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6" y="332656"/>
            <a:ext cx="1575820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6D95677-8E0F-4899-B0CC-C620502029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38" y="160338"/>
            <a:ext cx="464820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gradFill>
            <a:gsLst>
              <a:gs pos="4000">
                <a:schemeClr val="accent2">
                  <a:lumMod val="75000"/>
                </a:schemeClr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z="2400" dirty="0" smtClean="0"/>
              <a:t>Морфология поверхности </a:t>
            </a:r>
            <a:r>
              <a:rPr lang="ru-RU" sz="2400" dirty="0"/>
              <a:t>ЛШ пленок </a:t>
            </a:r>
            <a:r>
              <a:rPr lang="en-US" sz="2400" dirty="0"/>
              <a:t>BODIPY </a:t>
            </a:r>
            <a:r>
              <a:rPr lang="ru-RU" sz="2400" dirty="0"/>
              <a:t>люминофора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9" name="Рисунок 8" descr="G:\Публикации\Харитонова\АСМ meso-sab\Рисунки\2.jpg"/>
          <p:cNvPicPr/>
          <p:nvPr/>
        </p:nvPicPr>
        <p:blipFill>
          <a:blip r:embed="rId2">
            <a:clrChange>
              <a:clrFrom>
                <a:srgbClr val="BFDCC0"/>
              </a:clrFrom>
              <a:clrTo>
                <a:srgbClr val="BFDC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637220"/>
            <a:ext cx="3024336" cy="221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G:\Публикации\Харитонова\АСМ meso-sab\Рисунки\2_1.jpg"/>
          <p:cNvPicPr/>
          <p:nvPr/>
        </p:nvPicPr>
        <p:blipFill>
          <a:blip r:embed="rId3">
            <a:clrChange>
              <a:clrFrom>
                <a:srgbClr val="C1DBC0"/>
              </a:clrFrom>
              <a:clrTo>
                <a:srgbClr val="C1DB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55" y="637220"/>
            <a:ext cx="2425427" cy="220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G:\Публикации\Харитонова\АСМ meso-sab\Рисунки\3.jpg"/>
          <p:cNvPicPr/>
          <p:nvPr/>
        </p:nvPicPr>
        <p:blipFill>
          <a:blip r:embed="rId4">
            <a:clrChange>
              <a:clrFrom>
                <a:srgbClr val="BFDCC0"/>
              </a:clrFrom>
              <a:clrTo>
                <a:srgbClr val="BFDC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8" y="2984870"/>
            <a:ext cx="2664296" cy="218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G:\Публикации\Харитонова\АСМ meso-sab\Рисунки\3_1.jpg"/>
          <p:cNvPicPr/>
          <p:nvPr/>
        </p:nvPicPr>
        <p:blipFill>
          <a:blip r:embed="rId5">
            <a:clrChange>
              <a:clrFrom>
                <a:srgbClr val="BFDCC0"/>
              </a:clrFrom>
              <a:clrTo>
                <a:srgbClr val="BFDC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984870"/>
            <a:ext cx="2414006" cy="21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251848" y="159377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n=1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51848" y="3744228"/>
            <a:ext cx="91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n=5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5321623"/>
            <a:ext cx="64807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Результаты атомно-силовой микроскопии ЛШ-пленок </a:t>
            </a:r>
            <a:r>
              <a:rPr lang="en-US" dirty="0"/>
              <a:t>BODIPY</a:t>
            </a:r>
            <a:r>
              <a:rPr lang="ru-RU" dirty="0"/>
              <a:t> красителя: </a:t>
            </a:r>
            <a:r>
              <a:rPr lang="ru-RU" dirty="0" smtClean="0"/>
              <a:t>АСМ </a:t>
            </a:r>
            <a:r>
              <a:rPr lang="ru-RU" dirty="0"/>
              <a:t>изображение пленки исследуемого соединения на кремниевой подложке при количестве переносов </a:t>
            </a:r>
            <a:r>
              <a:rPr lang="en-US" dirty="0"/>
              <a:t>n</a:t>
            </a:r>
            <a:r>
              <a:rPr lang="ru-RU" dirty="0"/>
              <a:t> = 1 и 5; </a:t>
            </a:r>
            <a:r>
              <a:rPr lang="ru-RU" dirty="0" smtClean="0"/>
              <a:t>линейные </a:t>
            </a:r>
            <a:r>
              <a:rPr lang="ru-RU" dirty="0"/>
              <a:t>размеры 3D-агрегатов, отмеченных отрезком на рисунке. </a:t>
            </a:r>
          </a:p>
          <a:p>
            <a:endParaRPr lang="ru-RU" sz="2400" b="1" dirty="0"/>
          </a:p>
        </p:txBody>
      </p:sp>
      <p:pic>
        <p:nvPicPr>
          <p:cNvPr id="9220" name="Рисунок 36" descr="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FDCC0"/>
              </a:clrFrom>
              <a:clrTo>
                <a:srgbClr val="BFDC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41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Рисунок 35" descr="2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1DBC0"/>
              </a:clrFrom>
              <a:clrTo>
                <a:srgbClr val="C1DB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Рисунок 34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FDCC0"/>
              </a:clrFrom>
              <a:clrTo>
                <a:srgbClr val="BFDC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Рисунок 33" descr="3_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FDCC0"/>
              </a:clrFrom>
              <a:clrTo>
                <a:srgbClr val="BFDC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4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2199" y="836712"/>
            <a:ext cx="1922289" cy="549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Анализ рельефа поверхности пленки </a:t>
            </a:r>
            <a:r>
              <a:rPr lang="ru-RU" dirty="0" err="1"/>
              <a:t>Ленгмюра</a:t>
            </a:r>
            <a:r>
              <a:rPr lang="ru-RU" dirty="0"/>
              <a:t> – Шеффера исследуемого красителя методом АСМ показал присутствие цилиндрических 3D-агрегатов, хорошо различимых даже в однослойной пленке </a:t>
            </a:r>
            <a:r>
              <a:rPr lang="en-US" dirty="0"/>
              <a:t>BODIPY</a:t>
            </a:r>
            <a:r>
              <a:rPr lang="ru-RU" dirty="0"/>
              <a:t> красителя толщиной 2 </a:t>
            </a:r>
            <a:r>
              <a:rPr lang="ru-RU" dirty="0" err="1"/>
              <a:t>нм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6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z="2000" smtClean="0">
                <a:solidFill>
                  <a:schemeClr val="tx1"/>
                </a:solidFill>
              </a:rPr>
              <a:pPr/>
              <a:t>11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13"/>
            <a:ext cx="9144000" cy="461665"/>
          </a:xfrm>
          <a:prstGeom prst="rect">
            <a:avLst/>
          </a:prstGeom>
          <a:gradFill>
            <a:gsLst>
              <a:gs pos="4000">
                <a:schemeClr val="accent2">
                  <a:lumMod val="75000"/>
                </a:schemeClr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z="2400" dirty="0" smtClean="0"/>
              <a:t>ВЫВОДЫ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5516" y="469471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Проведен анализ спектральных свойств и морфологии поверхности тонких моно- 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мультислойных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пленок красителя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BODIPY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с протяженным алкильным заместителем в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мезо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спейсере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полученных по технологии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Ленгмюра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-Шеффера.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624" y="1797083"/>
            <a:ext cx="87928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Показано, что введение протяженного алкильного заместителя с эфирной группой -(CH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СООСН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мезо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спейсер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красителей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BODIPY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ограничить интенсивность процессов агрегации и сохранить практически значимые интенсивные хромофорные и флуоресцентные свойства красителей при переходе от растворов органических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растворителей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тонким пленкам;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4933" y="3274411"/>
            <a:ext cx="8763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–(CH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СООСН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мезо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спейсере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красителя приводит к формированию флуоресцирующих агрегатов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-типа при сохранении интенсивной флуоресценции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мономерной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формы, что обуславливает интенсивную флуоресценцию люминофора в пленках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Лэнгмюра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-Шеффера;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6262" y="4491780"/>
            <a:ext cx="872224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Полученные моно-и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мультислойные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ЛШ пленки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BODIPY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отличаются интенсивной фоновой флуоресценцией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Варьирование концентрации исходного раствора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BODIPY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позволяет регулировать интенсивность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кристаллических структур и равномерность поверхности ЛШ пленки красителя; 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z="2000" smtClean="0">
                <a:solidFill>
                  <a:schemeClr val="tx1"/>
                </a:solidFill>
              </a:rPr>
              <a:pPr/>
              <a:t>12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13"/>
            <a:ext cx="9144000" cy="461665"/>
          </a:xfrm>
          <a:prstGeom prst="rect">
            <a:avLst/>
          </a:prstGeom>
          <a:gradFill>
            <a:gsLst>
              <a:gs pos="4000">
                <a:schemeClr val="accent2">
                  <a:lumMod val="75000"/>
                </a:schemeClr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z="2400" dirty="0" smtClean="0"/>
              <a:t>ВЫВОДЫ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764704"/>
            <a:ext cx="8147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моно-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мультислойные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тонкие пленки люминофора BODIPY потенциальны для применения в органических светодиодах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спектральных свойств и рельефа поверхности ЛШ пленок BODIPY продемонстрировали, что технология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Ленгмюра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-Шеффера является оптимальной для получения тонких флуоресцирующих пленок красителей данного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семейства. 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35696" y="2515383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СПАСИБО ЗА ВНИМАНИЕ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9025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31640" y="54868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Дополнительные слайды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2696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58880" y="5661549"/>
            <a:ext cx="984019" cy="273844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4603" y="26431"/>
            <a:ext cx="564443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dirty="0">
                <a:solidFill>
                  <a:srgbClr val="8C303D"/>
                </a:solidFill>
              </a:rPr>
              <a:t> </a:t>
            </a:r>
            <a:r>
              <a:rPr lang="ru-RU" sz="2700" b="1" dirty="0"/>
              <a:t>Люминесценция –</a:t>
            </a:r>
            <a:r>
              <a:rPr lang="en-US" sz="2700" b="1" dirty="0"/>
              <a:t> “</a:t>
            </a:r>
            <a:r>
              <a:rPr lang="ru-RU" sz="2700" b="1" dirty="0"/>
              <a:t>холодный свет</a:t>
            </a:r>
            <a:r>
              <a:rPr lang="en-US" sz="2700" b="1" dirty="0"/>
              <a:t>”</a:t>
            </a:r>
            <a:endParaRPr lang="ru-RU" altLang="ru-RU" sz="2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574" y="3020897"/>
            <a:ext cx="5868488" cy="0"/>
          </a:xfrm>
          <a:prstGeom prst="line">
            <a:avLst/>
          </a:prstGeom>
          <a:ln w="66675" cmpd="tri">
            <a:gradFill flip="none" rotWithShape="1">
              <a:gsLst>
                <a:gs pos="0">
                  <a:srgbClr val="A73949"/>
                </a:gs>
                <a:gs pos="61000">
                  <a:schemeClr val="accent1">
                    <a:lumMod val="89000"/>
                  </a:schemeClr>
                </a:gs>
                <a:gs pos="86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247861" y="3113002"/>
            <a:ext cx="5845005" cy="1269578"/>
            <a:chOff x="229216" y="480110"/>
            <a:chExt cx="7332846" cy="1692771"/>
          </a:xfrm>
        </p:grpSpPr>
        <p:sp>
          <p:nvSpPr>
            <p:cNvPr id="13" name="Блок-схема: задержка 12"/>
            <p:cNvSpPr/>
            <p:nvPr/>
          </p:nvSpPr>
          <p:spPr>
            <a:xfrm rot="10800000">
              <a:off x="229216" y="658031"/>
              <a:ext cx="232161" cy="308885"/>
            </a:xfrm>
            <a:prstGeom prst="flowChartDelay">
              <a:avLst/>
            </a:prstGeom>
            <a:solidFill>
              <a:srgbClr val="8C303D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1919" y="480110"/>
              <a:ext cx="713014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50" b="1" dirty="0"/>
                <a:t>Флуоресценция – мгновенно (10</a:t>
              </a:r>
              <a:r>
                <a:rPr lang="ru-RU" sz="1950" b="1" baseline="30000" dirty="0"/>
                <a:t>-9 </a:t>
              </a:r>
              <a:r>
                <a:rPr lang="ru-RU" sz="1950" b="1" dirty="0"/>
                <a:t>с) затухающее свечение после прекращения возбуждения квантом света</a:t>
              </a:r>
              <a:r>
                <a:rPr lang="ru-RU" b="1" dirty="0"/>
                <a:t>; </a:t>
              </a:r>
            </a:p>
            <a:p>
              <a:endParaRPr lang="ru-RU" b="1" dirty="0"/>
            </a:p>
          </p:txBody>
        </p:sp>
      </p:grpSp>
      <p:cxnSp>
        <p:nvCxnSpPr>
          <p:cNvPr id="87" name="Прямая соединительная линия 86"/>
          <p:cNvCxnSpPr/>
          <p:nvPr/>
        </p:nvCxnSpPr>
        <p:spPr>
          <a:xfrm>
            <a:off x="52745" y="4149080"/>
            <a:ext cx="5868488" cy="0"/>
          </a:xfrm>
          <a:prstGeom prst="line">
            <a:avLst/>
          </a:prstGeom>
          <a:ln w="66675" cmpd="tri">
            <a:gradFill flip="none" rotWithShape="1">
              <a:gsLst>
                <a:gs pos="0">
                  <a:srgbClr val="A73949"/>
                </a:gs>
                <a:gs pos="61000">
                  <a:schemeClr val="accent1">
                    <a:lumMod val="89000"/>
                  </a:schemeClr>
                </a:gs>
                <a:gs pos="86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Рисунок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499" y="2044078"/>
            <a:ext cx="1725171" cy="125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Box 89"/>
          <p:cNvSpPr txBox="1"/>
          <p:nvPr/>
        </p:nvSpPr>
        <p:spPr>
          <a:xfrm>
            <a:off x="6151331" y="3293819"/>
            <a:ext cx="21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флуоресценция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57917" y="2282233"/>
            <a:ext cx="5868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rgbClr val="8C303D"/>
                </a:solidFill>
              </a:rPr>
              <a:t>Флуоресценция</a:t>
            </a:r>
            <a:r>
              <a:rPr lang="en-US" sz="2100" b="1" dirty="0">
                <a:solidFill>
                  <a:srgbClr val="8C303D"/>
                </a:solidFill>
              </a:rPr>
              <a:t> </a:t>
            </a:r>
            <a:r>
              <a:rPr lang="ru-RU" sz="2100" b="1" dirty="0">
                <a:solidFill>
                  <a:srgbClr val="8C303D"/>
                </a:solidFill>
              </a:rPr>
              <a:t>-</a:t>
            </a:r>
            <a:r>
              <a:rPr lang="en-US" sz="2100" b="1" dirty="0">
                <a:solidFill>
                  <a:srgbClr val="8C303D"/>
                </a:solidFill>
              </a:rPr>
              <a:t> </a:t>
            </a:r>
            <a:r>
              <a:rPr lang="ru-RU" sz="2100" b="1" dirty="0">
                <a:solidFill>
                  <a:srgbClr val="8C303D"/>
                </a:solidFill>
              </a:rPr>
              <a:t>это свечение , индуцированное светом.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7939" y="488133"/>
            <a:ext cx="855789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 люминесценцией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понимают нетепловое излучение атомов, молекул или других частиц в УФ, видимой и ИК областях электромагнитного спектра, возникающее в результате электронного перехода из возбужденного электронного состояния в основное. Люминесценция – это «холодный свет» (белое каление-горячий свет).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939" y="1730463"/>
            <a:ext cx="5763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луоресценция является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из разновидностей люминесценции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603" y="4383763"/>
            <a:ext cx="4572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 испускания флуоресценции — это зависимость интенсивности флуоресценции от длины волны (в нанометрах) или волнового числа (в см</a:t>
            </a:r>
            <a:r>
              <a:rPr lang="ru-RU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359886" y="3619124"/>
            <a:ext cx="3744416" cy="3238153"/>
            <a:chOff x="8501155" y="272403"/>
            <a:chExt cx="3681267" cy="3675671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/>
            <a:srcRect t="5687"/>
            <a:stretch/>
          </p:blipFill>
          <p:spPr>
            <a:xfrm>
              <a:off x="8501155" y="670366"/>
              <a:ext cx="3681267" cy="327770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639585" y="287757"/>
              <a:ext cx="630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λ</a:t>
              </a:r>
              <a:r>
                <a:rPr lang="ru-RU" b="1" i="1" baseline="-25000" dirty="0" err="1"/>
                <a:t>погл</a:t>
              </a:r>
              <a:r>
                <a:rPr lang="ru-RU" b="1" i="1" baseline="-25000" dirty="0"/>
                <a:t> 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428892" y="272403"/>
              <a:ext cx="82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λ</a:t>
              </a:r>
              <a:r>
                <a:rPr lang="ru-RU" b="1" i="1" baseline="-25000" dirty="0" err="1" smtClean="0"/>
                <a:t>флуор</a:t>
              </a:r>
              <a:r>
                <a:rPr lang="ru-RU" b="1" i="1" baseline="-25000" dirty="0" smtClean="0"/>
                <a:t> 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154057" y="301034"/>
              <a:ext cx="301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&lt;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0099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z="2000" smtClean="0">
                <a:solidFill>
                  <a:schemeClr val="tx1"/>
                </a:solidFill>
              </a:rPr>
              <a:pPr/>
              <a:t>16</a:t>
            </a:fld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Picture 41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" y="3064161"/>
            <a:ext cx="2366004" cy="17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142900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 </a:t>
            </a:r>
            <a:r>
              <a:rPr lang="ru-RU" sz="3000" b="1" dirty="0" err="1" smtClean="0"/>
              <a:t>Ленгмюр-Блоджетт</a:t>
            </a:r>
            <a:r>
              <a:rPr lang="ru-RU" sz="3000" b="1" dirty="0" smtClean="0"/>
              <a:t> и </a:t>
            </a:r>
            <a:r>
              <a:rPr lang="ru-RU" sz="3000" b="1" dirty="0" err="1" smtClean="0"/>
              <a:t>Ленгмюр</a:t>
            </a:r>
            <a:r>
              <a:rPr lang="ru-RU" sz="3000" b="1" dirty="0" smtClean="0"/>
              <a:t>-Шеффер </a:t>
            </a:r>
          </a:p>
          <a:p>
            <a:pPr algn="ctr"/>
            <a:r>
              <a:rPr lang="ru-RU" sz="3000" b="1" dirty="0" smtClean="0"/>
              <a:t>технологии получения пленок</a:t>
            </a:r>
            <a:endParaRPr lang="ru-RU" sz="30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 flipV="1">
            <a:off x="2915816" y="3429000"/>
            <a:ext cx="714380" cy="50006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364496" y="3260975"/>
            <a:ext cx="642942" cy="57150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980728"/>
            <a:ext cx="6702285" cy="502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88286" y="6007384"/>
            <a:ext cx="5284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Этапы получения плавающих слоев и пленок </a:t>
            </a:r>
            <a:r>
              <a:rPr lang="ru-RU" dirty="0" err="1"/>
              <a:t>Ленгмюра</a:t>
            </a:r>
            <a:r>
              <a:rPr lang="ru-RU" dirty="0"/>
              <a:t>-Шеффера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0131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Ванна </a:t>
            </a:r>
            <a:r>
              <a:rPr lang="ru-RU" dirty="0" err="1" smtClean="0"/>
              <a:t>Ленгмюра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Ленгмюра-Блоджетт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thesaurus.rusnano.com/upload/iblock/c20/lb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1268413"/>
            <a:ext cx="7778750" cy="23352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" name="Picture 4" descr="http://thesaurus.rusnano.com/upload/iblock/757/lb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860800"/>
            <a:ext cx="4105275" cy="2574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642938" y="844550"/>
            <a:ext cx="792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Принципиальная схема получения плёнок Ленгмюра — Блоджетт</a:t>
            </a:r>
          </a:p>
        </p:txBody>
      </p:sp>
      <p:sp>
        <p:nvSpPr>
          <p:cNvPr id="3379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85FFF9-BE7C-4558-8B47-6CCBFAEAC0F4}" type="slidenum">
              <a:rPr lang="ru-RU" altLang="ru-RU" sz="20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399186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8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4975"/>
            <a:ext cx="35607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Рисунок 7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8" b="8704"/>
          <a:stretch>
            <a:fillRect/>
          </a:stretch>
        </p:blipFill>
        <p:spPr bwMode="auto">
          <a:xfrm>
            <a:off x="5076825" y="2249488"/>
            <a:ext cx="33115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07950" y="3429000"/>
            <a:ext cx="43195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Пленки Ленгмюра-Блоджетт (Langmuir-Blodgett films) – моно- или полислойные пленки, перенесенные вертикальным методом с границы раздела вода-воздух (в общем случае жидкость-газ) на подложку. </a:t>
            </a:r>
          </a:p>
        </p:txBody>
      </p:sp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4722813" y="3429000"/>
            <a:ext cx="43132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способ создания пленок – метод горизонтального подъема или метод «горизонтального лифта», был разработан Шеффером в 1938г. Этот метод называется методом Ленгмюра-Шеффера.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588"/>
            <a:ext cx="9158288" cy="6905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Способы перенесения плавающих слоев на твердую подложку</a:t>
            </a:r>
          </a:p>
        </p:txBody>
      </p:sp>
      <p:sp>
        <p:nvSpPr>
          <p:cNvPr id="3482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4D8968-0523-4D02-A34B-5BB35D50380C}" type="slidenum">
              <a:rPr lang="ru-RU" altLang="ru-RU" sz="20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40264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z="2000" smtClean="0">
                <a:solidFill>
                  <a:schemeClr val="tx1"/>
                </a:solidFill>
              </a:rPr>
              <a:pPr/>
              <a:t>19</a:t>
            </a:fld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Picture 41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515863"/>
            <a:ext cx="2714644" cy="19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142900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Технология </a:t>
            </a:r>
            <a:r>
              <a:rPr lang="ru-RU" sz="3000" b="1" dirty="0" err="1" smtClean="0"/>
              <a:t>Ленгмюра</a:t>
            </a:r>
            <a:r>
              <a:rPr lang="ru-RU" sz="3000" b="1" dirty="0" smtClean="0"/>
              <a:t> для получения </a:t>
            </a:r>
            <a:r>
              <a:rPr lang="ru-RU" sz="3000" b="1" dirty="0" err="1" smtClean="0"/>
              <a:t>наноархитектур</a:t>
            </a:r>
            <a:r>
              <a:rPr lang="ru-RU" sz="3000" b="1" dirty="0" smtClean="0"/>
              <a:t>. Области применения</a:t>
            </a:r>
            <a:endParaRPr lang="ru-RU" sz="30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2357422" y="2786058"/>
            <a:ext cx="714380" cy="42862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357158" y="1116668"/>
            <a:ext cx="1785950" cy="1955142"/>
            <a:chOff x="357158" y="1214422"/>
            <a:chExt cx="1785950" cy="195514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7158" y="1714488"/>
              <a:ext cx="1785950" cy="1455076"/>
              <a:chOff x="428596" y="1821157"/>
              <a:chExt cx="1785950" cy="1455076"/>
            </a:xfrm>
          </p:grpSpPr>
          <p:pic>
            <p:nvPicPr>
              <p:cNvPr id="2050" name="Picture 2" descr="Картинки по запросу &quot;поляроиды&quot;&quot;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65" t="1923" r="3320" b="5769"/>
              <a:stretch>
                <a:fillRect/>
              </a:stretch>
            </p:blipFill>
            <p:spPr bwMode="auto">
              <a:xfrm>
                <a:off x="1357290" y="2643182"/>
                <a:ext cx="857256" cy="6330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2052" name="Picture 4" descr="Картинки по запросу &quot;оптические покрытия&quot;&quot;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428596" y="1821157"/>
                <a:ext cx="1143008" cy="949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" name="Прямоугольник 18"/>
            <p:cNvSpPr/>
            <p:nvPr/>
          </p:nvSpPr>
          <p:spPr>
            <a:xfrm>
              <a:off x="428596" y="1214422"/>
              <a:ext cx="9694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u="sng" dirty="0" smtClean="0"/>
                <a:t>оптика</a:t>
              </a:r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429256" y="4357694"/>
            <a:ext cx="3143272" cy="1913874"/>
            <a:chOff x="5143504" y="4357694"/>
            <a:chExt cx="3143272" cy="1913874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34164" y="4872712"/>
              <a:ext cx="1952612" cy="1037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6" name="Picture 8" descr="Картинки по запросу &quot;нанолитография&quot;&quot;"/>
            <p:cNvPicPr>
              <a:picLocks noChangeAspect="1" noChangeArrowheads="1"/>
            </p:cNvPicPr>
            <p:nvPr/>
          </p:nvPicPr>
          <p:blipFill>
            <a:blip r:embed="rId6"/>
            <a:srcRect l="7500" t="33088" r="11874" b="22794"/>
            <a:stretch>
              <a:fillRect/>
            </a:stretch>
          </p:blipFill>
          <p:spPr bwMode="auto">
            <a:xfrm>
              <a:off x="5143504" y="5500702"/>
              <a:ext cx="2071702" cy="770866"/>
            </a:xfrm>
            <a:prstGeom prst="rect">
              <a:avLst/>
            </a:prstGeom>
            <a:noFill/>
          </p:spPr>
        </p:pic>
        <p:sp>
          <p:nvSpPr>
            <p:cNvPr id="20" name="Прямоугольник 19"/>
            <p:cNvSpPr/>
            <p:nvPr/>
          </p:nvSpPr>
          <p:spPr>
            <a:xfrm>
              <a:off x="6643702" y="4357694"/>
              <a:ext cx="1594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/>
                <a:t> </a:t>
              </a:r>
              <a:r>
                <a:rPr lang="ru-RU" b="1" i="1" u="sng" dirty="0" smtClean="0"/>
                <a:t>электроника</a:t>
              </a:r>
              <a:endParaRPr lang="ru-RU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375262" y="1285860"/>
            <a:ext cx="3421986" cy="1566862"/>
            <a:chOff x="5232386" y="1428736"/>
            <a:chExt cx="3421986" cy="1566862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6000760" y="1428736"/>
              <a:ext cx="2653612" cy="1512340"/>
              <a:chOff x="5786446" y="1273718"/>
              <a:chExt cx="2653612" cy="1512340"/>
            </a:xfrm>
          </p:grpSpPr>
          <p:pic>
            <p:nvPicPr>
              <p:cNvPr id="2054" name="Picture 6" descr="Картинки по запросу &quot;преобразование солнечной энергии&quot;&quot;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4375" t="18750" b="6249"/>
              <a:stretch>
                <a:fillRect/>
              </a:stretch>
            </p:blipFill>
            <p:spPr bwMode="auto">
              <a:xfrm>
                <a:off x="6858016" y="1785926"/>
                <a:ext cx="1344609" cy="1000132"/>
              </a:xfrm>
              <a:prstGeom prst="rect">
                <a:avLst/>
              </a:prstGeom>
              <a:noFill/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5786446" y="1273718"/>
                <a:ext cx="26536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i="1" u="sng" dirty="0" smtClean="0"/>
                  <a:t>химическая энергетика</a:t>
                </a:r>
                <a:endParaRPr lang="ru-RU" b="1" i="1" u="sng" dirty="0"/>
              </a:p>
            </p:txBody>
          </p:sp>
        </p:grpSp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32386" y="1857364"/>
              <a:ext cx="1998527" cy="1138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" name="Группа 29"/>
          <p:cNvGrpSpPr/>
          <p:nvPr/>
        </p:nvGrpSpPr>
        <p:grpSpPr>
          <a:xfrm>
            <a:off x="285720" y="4500570"/>
            <a:ext cx="2175596" cy="1809749"/>
            <a:chOff x="285720" y="4500570"/>
            <a:chExt cx="2175596" cy="1809749"/>
          </a:xfrm>
        </p:grpSpPr>
        <p:pic>
          <p:nvPicPr>
            <p:cNvPr id="2061" name="Picture 13" descr="Картинки по запросу &quot;анализаторы примесей&quot;&quot;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0034" y="4929198"/>
              <a:ext cx="1663622" cy="1381121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285720" y="4500570"/>
              <a:ext cx="2175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u="sng" dirty="0" smtClean="0"/>
                <a:t>сенсоры и датчики</a:t>
              </a:r>
              <a:endParaRPr lang="ru-RU" b="1" i="1" u="sng" dirty="0"/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 rot="10800000" flipV="1">
            <a:off x="2428860" y="4572008"/>
            <a:ext cx="714380" cy="50006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500694" y="2714620"/>
            <a:ext cx="642942" cy="50006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715008" y="4572008"/>
            <a:ext cx="642942" cy="57150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5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z="2000" smtClean="0">
                <a:solidFill>
                  <a:schemeClr val="tx1"/>
                </a:solidFill>
              </a:rPr>
              <a:pPr/>
              <a:t>2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5987018"/>
            <a:ext cx="2913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/>
              <a:t>оптические устройства</a:t>
            </a:r>
            <a:endParaRPr lang="ru-RU" b="1" i="1" u="sng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09285" y="5995947"/>
            <a:ext cx="266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/>
              <a:t>биологические маркеры</a:t>
            </a:r>
            <a:endParaRPr lang="ru-RU" b="1" i="1" u="sng" dirty="0"/>
          </a:p>
        </p:txBody>
      </p:sp>
      <p:pic>
        <p:nvPicPr>
          <p:cNvPr id="22" name="Picture 16" descr="http://www.fineartradiography.com/hobbies/lasers/dye/dy-laser-ce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3" r="10750"/>
          <a:stretch/>
        </p:blipFill>
        <p:spPr bwMode="auto">
          <a:xfrm>
            <a:off x="7224446" y="741648"/>
            <a:ext cx="1462354" cy="10322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3997652"/>
            <a:ext cx="199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/>
              <a:t>Флуоресцентные сенсоры</a:t>
            </a:r>
            <a:endParaRPr lang="ru-RU" b="1" i="1" u="sng" dirty="0"/>
          </a:p>
        </p:txBody>
      </p:sp>
      <p:pic>
        <p:nvPicPr>
          <p:cNvPr id="28" name="Picture 89" descr="C:\Users\User\Desktop\49698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35" y="2600527"/>
            <a:ext cx="1521940" cy="14062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7039" y="47659"/>
            <a:ext cx="9144000" cy="646331"/>
          </a:xfrm>
          <a:prstGeom prst="rect">
            <a:avLst/>
          </a:prstGeom>
          <a:gradFill>
            <a:gsLst>
              <a:gs pos="4000">
                <a:schemeClr val="accent2">
                  <a:lumMod val="75000"/>
                </a:schemeClr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Актуальность работы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08" y="1956708"/>
            <a:ext cx="2952244" cy="1763306"/>
          </a:xfrm>
          <a:prstGeom prst="rect">
            <a:avLst/>
          </a:prstGeom>
        </p:spPr>
      </p:pic>
      <p:pic>
        <p:nvPicPr>
          <p:cNvPr id="32" name="Рисунок 31" descr="https://www.mdpi.com/molecules/molecules-26-00153/article_deploy/html/images/molecules-26-00153-ag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7545" r="73847" b="57690"/>
          <a:stretch/>
        </p:blipFill>
        <p:spPr bwMode="auto">
          <a:xfrm>
            <a:off x="4366470" y="4722428"/>
            <a:ext cx="1203334" cy="1325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446" y="4825531"/>
            <a:ext cx="1452529" cy="1119047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-46792" y="1568625"/>
            <a:ext cx="38330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402440"/>
                </a:solidFill>
                <a:ea typeface="Cambria" panose="02040503050406030204" pitchFamily="18" charset="0"/>
              </a:rPr>
              <a:t>Интенсивное </a:t>
            </a:r>
            <a:r>
              <a:rPr lang="ru-RU" sz="2200" b="1" dirty="0">
                <a:solidFill>
                  <a:srgbClr val="402440"/>
                </a:solidFill>
                <a:ea typeface="Cambria" panose="02040503050406030204" pitchFamily="18" charset="0"/>
              </a:rPr>
              <a:t>поглощение и флуоресценция в видимой и ИК области спектра</a:t>
            </a:r>
            <a:r>
              <a:rPr lang="ru-RU" sz="2200" b="1" dirty="0" smtClean="0">
                <a:solidFill>
                  <a:srgbClr val="402440"/>
                </a:solidFill>
                <a:ea typeface="Cambria" panose="020405030504060302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402440"/>
              </a:solidFill>
              <a:ea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402440"/>
                </a:solidFill>
                <a:ea typeface="Cambria" panose="02040503050406030204" pitchFamily="18" charset="0"/>
              </a:rPr>
              <a:t>фото- и </a:t>
            </a:r>
            <a:r>
              <a:rPr lang="ru-RU" sz="2200" b="1" dirty="0" err="1">
                <a:solidFill>
                  <a:srgbClr val="402440"/>
                </a:solidFill>
                <a:ea typeface="Cambria" panose="02040503050406030204" pitchFamily="18" charset="0"/>
              </a:rPr>
              <a:t>термостабильность</a:t>
            </a:r>
            <a:r>
              <a:rPr lang="ru-RU" sz="2200" b="1" dirty="0">
                <a:solidFill>
                  <a:srgbClr val="402440"/>
                </a:solidFill>
                <a:ea typeface="Cambria" panose="02040503050406030204" pitchFamily="18" charset="0"/>
              </a:rPr>
              <a:t>; </a:t>
            </a:r>
            <a:endParaRPr lang="ru-RU" sz="2200" b="1" dirty="0" smtClean="0">
              <a:solidFill>
                <a:srgbClr val="402440"/>
              </a:solidFill>
              <a:ea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402440"/>
              </a:solidFill>
              <a:ea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rgbClr val="402440"/>
                </a:solidFill>
                <a:ea typeface="Cambria" panose="02040503050406030204" pitchFamily="18" charset="0"/>
              </a:rPr>
              <a:t>биосовместимость</a:t>
            </a:r>
            <a:r>
              <a:rPr lang="ru-RU" sz="2200" b="1" dirty="0" smtClean="0">
                <a:solidFill>
                  <a:srgbClr val="402440"/>
                </a:solidFill>
                <a:ea typeface="Cambria" panose="020405030504060302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402440"/>
              </a:solidFill>
              <a:ea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402440"/>
                </a:solidFill>
                <a:ea typeface="Cambria" panose="02040503050406030204" pitchFamily="18" charset="0"/>
              </a:rPr>
              <a:t>регулировка спектральных характеристик за счет структурной модификации молекул</a:t>
            </a:r>
            <a:r>
              <a:rPr lang="ru-RU" sz="2200" dirty="0">
                <a:solidFill>
                  <a:srgbClr val="402440"/>
                </a:solidFill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0606" y="3636445"/>
            <a:ext cx="1885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BODIPY</a:t>
            </a:r>
            <a:endParaRPr lang="ru-RU" sz="32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448837" y="1866328"/>
            <a:ext cx="2782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/>
              <a:t>лазерные красители</a:t>
            </a:r>
            <a:endParaRPr lang="ru-RU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7039" y="701341"/>
            <a:ext cx="4111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Практически значимые свойства </a:t>
            </a:r>
            <a:r>
              <a:rPr lang="en-US" sz="2400" b="1" dirty="0" smtClean="0"/>
              <a:t>BODIPY </a:t>
            </a:r>
            <a:r>
              <a:rPr lang="ru-RU" sz="2400" b="1" dirty="0" smtClean="0"/>
              <a:t>красителей: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Основные требования к получению пленок по технологии </a:t>
            </a:r>
            <a:r>
              <a:rPr lang="ru-RU" sz="3600" b="1" dirty="0" err="1" smtClean="0"/>
              <a:t>Ленгмюра</a:t>
            </a:r>
            <a:r>
              <a:rPr lang="ru-RU" sz="3600" b="1" dirty="0" smtClean="0"/>
              <a:t>-Шеффера 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439" y="1484784"/>
            <a:ext cx="85011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/>
              <a:t>Для данной технологии требуется специальная установка.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2. Располагаться такая установка должна в специализированном помещении с искусственным климатом – «чистая комната».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3. Все используемые химические реактивы должны иметь высшую степень чистоты.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4. Ванна и барьер изготавливаются из инертных материалов, в частности из </a:t>
            </a:r>
            <a:r>
              <a:rPr lang="ru-RU" sz="2000" dirty="0" err="1" smtClean="0"/>
              <a:t>тефлона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5. </a:t>
            </a:r>
            <a:r>
              <a:rPr lang="ru-RU" sz="2000" b="1" dirty="0" smtClean="0">
                <a:solidFill>
                  <a:srgbClr val="FF0000"/>
                </a:solidFill>
              </a:rPr>
              <a:t>Вещество</a:t>
            </a:r>
            <a:r>
              <a:rPr lang="ru-RU" sz="2000" dirty="0" smtClean="0"/>
              <a:t> должно быть преимущественно </a:t>
            </a:r>
            <a:r>
              <a:rPr lang="ru-RU" sz="2000" b="1" dirty="0" smtClean="0">
                <a:solidFill>
                  <a:srgbClr val="FF0000"/>
                </a:solidFill>
              </a:rPr>
              <a:t>не растворимо в воде.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6. </a:t>
            </a:r>
            <a:r>
              <a:rPr lang="ru-RU" sz="2000" b="1" dirty="0" smtClean="0">
                <a:solidFill>
                  <a:srgbClr val="FF0000"/>
                </a:solidFill>
              </a:rPr>
              <a:t>Растворитель</a:t>
            </a:r>
            <a:r>
              <a:rPr lang="ru-RU" sz="2000" dirty="0" smtClean="0"/>
              <a:t>, в которым находится изучаемое вещество должен быть </a:t>
            </a:r>
            <a:r>
              <a:rPr lang="ru-RU" sz="2000" b="1" dirty="0" smtClean="0">
                <a:solidFill>
                  <a:srgbClr val="FF0000"/>
                </a:solidFill>
              </a:rPr>
              <a:t>легколетучим и не должен смешиваться с водой.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z="2000" smtClean="0">
                <a:solidFill>
                  <a:schemeClr val="tx1"/>
                </a:solidFill>
              </a:rPr>
              <a:pPr/>
              <a:t>20</a:t>
            </a:fld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01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7151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2110" y="555651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Схема </a:t>
            </a:r>
            <a:r>
              <a:rPr lang="en-US" dirty="0" smtClean="0">
                <a:solidFill>
                  <a:schemeClr val="tx2"/>
                </a:solidFill>
              </a:rPr>
              <a:t>OLED-</a:t>
            </a:r>
            <a:r>
              <a:rPr lang="ru-RU" dirty="0" smtClean="0">
                <a:solidFill>
                  <a:schemeClr val="tx2"/>
                </a:solidFill>
              </a:rPr>
              <a:t>устройства – потенциальное применение тонких пленок </a:t>
            </a:r>
            <a:r>
              <a:rPr lang="en-US" dirty="0" smtClean="0">
                <a:solidFill>
                  <a:schemeClr val="tx2"/>
                </a:solidFill>
              </a:rPr>
              <a:t>BODIPY </a:t>
            </a:r>
            <a:r>
              <a:rPr lang="ru-RU" dirty="0" smtClean="0">
                <a:solidFill>
                  <a:schemeClr val="tx2"/>
                </a:solidFill>
              </a:rPr>
              <a:t>люминофоров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8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32571"/>
            <a:ext cx="2133600" cy="365125"/>
          </a:xfrm>
        </p:spPr>
        <p:txBody>
          <a:bodyPr/>
          <a:lstStyle/>
          <a:p>
            <a:fld id="{7ABF9AAA-DBF0-4CCF-ABE6-CE8B7C074D2E}" type="slidenum">
              <a:rPr lang="ru-RU" sz="2000" smtClean="0">
                <a:solidFill>
                  <a:schemeClr val="tx1"/>
                </a:solidFill>
              </a:rPr>
              <a:pPr/>
              <a:t>3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7039" y="47659"/>
            <a:ext cx="9144000" cy="584775"/>
          </a:xfrm>
          <a:prstGeom prst="rect">
            <a:avLst/>
          </a:prstGeom>
          <a:gradFill>
            <a:gsLst>
              <a:gs pos="4000">
                <a:schemeClr val="accent2">
                  <a:lumMod val="75000"/>
                </a:schemeClr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Недостатки </a:t>
            </a:r>
            <a:r>
              <a:rPr lang="en-US" sz="3200" b="1" dirty="0" smtClean="0">
                <a:solidFill>
                  <a:schemeClr val="bg1"/>
                </a:solidFill>
              </a:rPr>
              <a:t>BODIPY</a:t>
            </a:r>
            <a:r>
              <a:rPr lang="ru-RU" sz="3200" b="1" dirty="0" smtClean="0">
                <a:solidFill>
                  <a:schemeClr val="bg1"/>
                </a:solidFill>
              </a:rPr>
              <a:t> люминофоров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4" name="Picture 1" descr="F:\картинки\идеальный H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r="6018"/>
          <a:stretch>
            <a:fillRect/>
          </a:stretch>
        </p:blipFill>
        <p:spPr bwMode="auto">
          <a:xfrm>
            <a:off x="578871" y="3785990"/>
            <a:ext cx="2100208" cy="163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00" l="0" r="98525">
                        <a14:foregroundMark x1="51032" y1="30000" x2="51032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62643"/>
            <a:ext cx="2420391" cy="17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656668" y="5485382"/>
            <a:ext cx="170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H-</a:t>
            </a:r>
            <a:r>
              <a:rPr lang="ru-RU" b="1" dirty="0" smtClean="0"/>
              <a:t>агрегаты </a:t>
            </a:r>
            <a:r>
              <a:rPr lang="en-US" b="1" dirty="0" smtClean="0"/>
              <a:t>BODIPY</a:t>
            </a:r>
            <a:endParaRPr lang="ru-RU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415876" y="5517232"/>
            <a:ext cx="170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J-a</a:t>
            </a:r>
            <a:r>
              <a:rPr lang="ru-RU" b="1" dirty="0" err="1" smtClean="0"/>
              <a:t>грегаты</a:t>
            </a:r>
            <a:r>
              <a:rPr lang="en-US" b="1" dirty="0" smtClean="0"/>
              <a:t> BODIPY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7016" y="715387"/>
            <a:ext cx="808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Интенсивная агрегация в растворах и тонких пленках</a:t>
            </a:r>
            <a:endParaRPr lang="ru-RU" sz="2400" b="1" dirty="0"/>
          </a:p>
        </p:txBody>
      </p:sp>
      <p:pic>
        <p:nvPicPr>
          <p:cNvPr id="58" name="Рисунок 57"/>
          <p:cNvPicPr/>
          <p:nvPr/>
        </p:nvPicPr>
        <p:blipFill rotWithShape="1">
          <a:blip r:embed="rId5"/>
          <a:srcRect l="39326" t="45092" r="35313" b="24775"/>
          <a:stretch/>
        </p:blipFill>
        <p:spPr bwMode="auto">
          <a:xfrm>
            <a:off x="5530366" y="3610706"/>
            <a:ext cx="3266096" cy="245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5408215" y="5954726"/>
            <a:ext cx="3506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Схематичное изображение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спектров поглощения для мономера (M),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агрегата и H – агрегата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975" y="1216985"/>
            <a:ext cx="4920199" cy="1581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8246" y="2701952"/>
            <a:ext cx="500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Типы молекулярных агрегатов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554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6075" y="1148551"/>
            <a:ext cx="788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Цель работы </a:t>
            </a:r>
            <a:r>
              <a:rPr lang="ru-RU" b="1" dirty="0" smtClean="0"/>
              <a:t>- </a:t>
            </a:r>
            <a:r>
              <a:rPr lang="ru-RU" b="1" dirty="0"/>
              <a:t>исследование агрегационного поведения BODIPY люминофора с -(CH</a:t>
            </a:r>
            <a:r>
              <a:rPr lang="ru-RU" b="1" baseline="-25000" dirty="0"/>
              <a:t>2</a:t>
            </a:r>
            <a:r>
              <a:rPr lang="ru-RU" b="1" dirty="0"/>
              <a:t>)</a:t>
            </a:r>
            <a:r>
              <a:rPr lang="ru-RU" b="1" baseline="-25000" dirty="0"/>
              <a:t>4</a:t>
            </a:r>
            <a:r>
              <a:rPr lang="ru-RU" b="1" dirty="0"/>
              <a:t>СООСН</a:t>
            </a:r>
            <a:r>
              <a:rPr lang="ru-RU" b="1" baseline="-25000" dirty="0"/>
              <a:t>3</a:t>
            </a:r>
            <a:r>
              <a:rPr lang="ru-RU" b="1" dirty="0"/>
              <a:t> заместителем в </a:t>
            </a:r>
            <a:r>
              <a:rPr lang="ru-RU" b="1" i="1" dirty="0"/>
              <a:t>мезо</a:t>
            </a:r>
            <a:r>
              <a:rPr lang="ru-RU" b="1" dirty="0"/>
              <a:t>-</a:t>
            </a:r>
            <a:r>
              <a:rPr lang="ru-RU" b="1" dirty="0" err="1"/>
              <a:t>спейсере</a:t>
            </a:r>
            <a:r>
              <a:rPr lang="ru-RU" b="1" dirty="0"/>
              <a:t> в моно- и </a:t>
            </a:r>
            <a:r>
              <a:rPr lang="ru-RU" b="1" dirty="0" err="1"/>
              <a:t>мультислойных</a:t>
            </a:r>
            <a:r>
              <a:rPr lang="ru-RU" b="1" dirty="0"/>
              <a:t> пленках </a:t>
            </a:r>
            <a:r>
              <a:rPr lang="ru-RU" b="1" dirty="0" err="1"/>
              <a:t>Ленгмюра</a:t>
            </a:r>
            <a:r>
              <a:rPr lang="ru-RU" b="1" dirty="0"/>
              <a:t>-Шеффера и оценка перспективности их применения в оптических устройствах</a:t>
            </a:r>
            <a:endParaRPr lang="ru-RU" sz="24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025983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Задачи:</a:t>
            </a:r>
          </a:p>
          <a:p>
            <a:r>
              <a:rPr lang="ru-RU" b="1" dirty="0" smtClean="0"/>
              <a:t>Исследование спектральных характеристик </a:t>
            </a:r>
            <a:r>
              <a:rPr lang="ru-RU" b="1" dirty="0"/>
              <a:t>моно и </a:t>
            </a:r>
            <a:r>
              <a:rPr lang="ru-RU" b="1" dirty="0" err="1"/>
              <a:t>мультислойных</a:t>
            </a:r>
            <a:r>
              <a:rPr lang="ru-RU" b="1" dirty="0"/>
              <a:t> серий пленок красителя BODIPY, полученных по технологии </a:t>
            </a:r>
            <a:r>
              <a:rPr lang="ru-RU" b="1" dirty="0" err="1"/>
              <a:t>Ленгмюра</a:t>
            </a:r>
            <a:r>
              <a:rPr lang="ru-RU" b="1" dirty="0"/>
              <a:t>-Шеффера, из растворов с </a:t>
            </a:r>
            <a:r>
              <a:rPr lang="ru-RU" b="1" dirty="0" smtClean="0"/>
              <a:t>различной исходной концентрацией;</a:t>
            </a:r>
          </a:p>
          <a:p>
            <a:endParaRPr lang="ru-RU" b="1" dirty="0" smtClean="0"/>
          </a:p>
          <a:p>
            <a:r>
              <a:rPr lang="ru-RU" b="1" dirty="0" smtClean="0"/>
              <a:t>Изучение рельефа поверхности пленок люминофора;</a:t>
            </a:r>
          </a:p>
          <a:p>
            <a:endParaRPr lang="ru-RU" b="1" dirty="0"/>
          </a:p>
          <a:p>
            <a:r>
              <a:rPr lang="ru-RU" b="1" dirty="0"/>
              <a:t>А</a:t>
            </a:r>
            <a:r>
              <a:rPr lang="ru-RU" b="1" dirty="0" smtClean="0"/>
              <a:t>нализ </a:t>
            </a:r>
            <a:r>
              <a:rPr lang="ru-RU" b="1" dirty="0"/>
              <a:t>влияния условий формирования ЛШ пленок красителя: </a:t>
            </a:r>
            <a:r>
              <a:rPr lang="ru-RU" b="1" dirty="0" smtClean="0"/>
              <a:t>концентрации </a:t>
            </a:r>
            <a:r>
              <a:rPr lang="ru-RU" b="1" dirty="0"/>
              <a:t>исходного раствора красителя и числа </a:t>
            </a:r>
            <a:r>
              <a:rPr lang="ru-RU" b="1" dirty="0" smtClean="0"/>
              <a:t>слоев на спектрально-люминесцентные свойства, </a:t>
            </a:r>
            <a:r>
              <a:rPr lang="ru-RU" b="1" dirty="0"/>
              <a:t>морфологию поверхности пленок и тип формируемых </a:t>
            </a:r>
            <a:r>
              <a:rPr lang="ru-RU" b="1" dirty="0" err="1" smtClean="0"/>
              <a:t>наноструктур</a:t>
            </a:r>
            <a:r>
              <a:rPr lang="ru-RU" b="1" dirty="0" smtClean="0"/>
              <a:t>.</a:t>
            </a:r>
            <a:endParaRPr lang="ru-RU" b="1" i="1" dirty="0" smtClean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39" y="47659"/>
            <a:ext cx="9144000" cy="584775"/>
          </a:xfrm>
          <a:prstGeom prst="rect">
            <a:avLst/>
          </a:prstGeom>
          <a:gradFill>
            <a:gsLst>
              <a:gs pos="4000">
                <a:schemeClr val="accent2">
                  <a:lumMod val="75000"/>
                </a:schemeClr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Цель и задачи работы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398483" y="3515981"/>
            <a:ext cx="443820" cy="36509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задержка 9"/>
          <p:cNvSpPr/>
          <p:nvPr/>
        </p:nvSpPr>
        <p:spPr>
          <a:xfrm rot="10800000">
            <a:off x="323527" y="1336074"/>
            <a:ext cx="389707" cy="868789"/>
          </a:xfrm>
          <a:prstGeom prst="flowChartDelay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98483" y="4418427"/>
            <a:ext cx="443820" cy="36509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398483" y="5237985"/>
            <a:ext cx="443820" cy="36509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7ABF9AAA-DBF0-4CCF-ABE6-CE8B7C074D2E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0091" y="4833221"/>
            <a:ext cx="39296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400" i="1" dirty="0" smtClean="0">
                <a:cs typeface="Times New Roman" panose="02020603050405020304" pitchFamily="18" charset="0"/>
              </a:rPr>
              <a:t>Комплекс  </a:t>
            </a:r>
            <a:r>
              <a:rPr lang="en-US" sz="1400" i="1" dirty="0" smtClean="0">
                <a:cs typeface="Times New Roman" panose="02020603050405020304" pitchFamily="18" charset="0"/>
              </a:rPr>
              <a:t>BODIPY </a:t>
            </a:r>
            <a:r>
              <a:rPr lang="ru-RU" sz="1400" i="1" dirty="0" smtClean="0">
                <a:cs typeface="Times New Roman" panose="02020603050405020304" pitchFamily="18" charset="0"/>
              </a:rPr>
              <a:t>синтезирован </a:t>
            </a:r>
            <a:r>
              <a:rPr lang="ru-RU" sz="1400" i="1" dirty="0">
                <a:cs typeface="Times New Roman" panose="02020603050405020304" pitchFamily="18" charset="0"/>
              </a:rPr>
              <a:t>профессором, доктором химических </a:t>
            </a:r>
            <a:r>
              <a:rPr lang="ru-RU" sz="1400" i="1" dirty="0" smtClean="0">
                <a:cs typeface="Times New Roman" panose="02020603050405020304" pitchFamily="18" charset="0"/>
              </a:rPr>
              <a:t>наук, главным научным сотрудником лаборатории 1-7 ИХР РАН </a:t>
            </a:r>
          </a:p>
          <a:p>
            <a:r>
              <a:rPr lang="ru-RU" sz="1400" i="1" dirty="0" smtClean="0">
                <a:cs typeface="Times New Roman" panose="02020603050405020304" pitchFamily="18" charset="0"/>
              </a:rPr>
              <a:t>Михаилом </a:t>
            </a:r>
            <a:r>
              <a:rPr lang="ru-RU" sz="1400" i="1" dirty="0">
                <a:cs typeface="Times New Roman" panose="02020603050405020304" pitchFamily="18" charset="0"/>
              </a:rPr>
              <a:t>Борисовичем Березиным</a:t>
            </a:r>
            <a:r>
              <a:rPr lang="ru-RU" sz="1400" i="1" dirty="0" smtClean="0">
                <a:cs typeface="Times New Roman" panose="02020603050405020304" pitchFamily="18" charset="0"/>
              </a:rPr>
              <a:t>. </a:t>
            </a:r>
          </a:p>
          <a:p>
            <a:r>
              <a:rPr lang="ru-RU" sz="1400" i="1" dirty="0" smtClean="0"/>
              <a:t>Состав </a:t>
            </a:r>
            <a:r>
              <a:rPr lang="ru-RU" sz="1400" i="1" dirty="0"/>
              <a:t>полученного комплекса </a:t>
            </a:r>
            <a:r>
              <a:rPr lang="en-US" sz="1400" i="1" dirty="0"/>
              <a:t>BODIPY</a:t>
            </a:r>
            <a:r>
              <a:rPr lang="ru-RU" sz="1400" i="1" dirty="0"/>
              <a:t> был подтвержден набором физико-химических методов</a:t>
            </a:r>
            <a:r>
              <a:rPr lang="ru-RU" sz="1400" i="1" dirty="0" smtClean="0"/>
              <a:t>: </a:t>
            </a:r>
            <a:r>
              <a:rPr lang="ru-RU" sz="1400" i="1" baseline="30000" dirty="0"/>
              <a:t>1</a:t>
            </a:r>
            <a:r>
              <a:rPr lang="ru-RU" sz="1400" i="1" dirty="0"/>
              <a:t>Н ЯМР спектрами, </a:t>
            </a:r>
            <a:r>
              <a:rPr lang="ru-RU" sz="1400" i="1" dirty="0" smtClean="0"/>
              <a:t>масс-спектрометрией, РСА</a:t>
            </a:r>
            <a:endParaRPr lang="ru-RU" sz="1400" i="1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933056"/>
            <a:ext cx="34563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BF</a:t>
            </a:r>
            <a:r>
              <a:rPr lang="ru-RU" sz="1400" baseline="-25000" dirty="0"/>
              <a:t>2</a:t>
            </a:r>
            <a:r>
              <a:rPr lang="ru-RU" sz="1400" dirty="0"/>
              <a:t>-</a:t>
            </a:r>
            <a:r>
              <a:rPr lang="ru-RU" sz="1400" i="1" dirty="0"/>
              <a:t>мезо</a:t>
            </a:r>
            <a:r>
              <a:rPr lang="ru-RU" sz="1400" dirty="0"/>
              <a:t>-метоксикарбонилтетраметилен-3,3',5,5'-тетраметил-2,2'-</a:t>
            </a:r>
            <a:r>
              <a:rPr lang="ru-RU" sz="1400" dirty="0" smtClean="0"/>
              <a:t>дипиррометен</a:t>
            </a:r>
          </a:p>
          <a:p>
            <a:pPr algn="ctr"/>
            <a:r>
              <a:rPr lang="ru-RU" sz="1400" b="1" dirty="0" smtClean="0"/>
              <a:t>(</a:t>
            </a:r>
            <a:r>
              <a:rPr lang="en-US" b="1" dirty="0" smtClean="0"/>
              <a:t>BODIPY</a:t>
            </a:r>
            <a:r>
              <a:rPr lang="ru-RU" b="1" dirty="0" smtClean="0"/>
              <a:t>)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430824" y="731961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Абсорбционная и флуоресцентная спектроскопия</a:t>
            </a:r>
            <a:endParaRPr lang="ru-RU" b="1" i="1" dirty="0"/>
          </a:p>
        </p:txBody>
      </p:sp>
      <p:pic>
        <p:nvPicPr>
          <p:cNvPr id="24" name="Рисунок 23" descr="Примерный перечень методик выполнения измерений на оборудовании пр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7090" y="736444"/>
            <a:ext cx="18722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Home\Desktop\С телефона скопировала\IMG_20191205_1250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2419" y="2144630"/>
            <a:ext cx="1013284" cy="1265724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4564058" y="2209273"/>
            <a:ext cx="2037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Флуоресцентная </a:t>
            </a:r>
            <a:r>
              <a:rPr lang="ru-RU" b="1" i="1" dirty="0"/>
              <a:t>микроскопия</a:t>
            </a:r>
            <a:endParaRPr lang="ru-RU" dirty="0"/>
          </a:p>
        </p:txBody>
      </p:sp>
      <p:pic>
        <p:nvPicPr>
          <p:cNvPr id="27" name="Рисунок 26" descr="D:\Docs\Учеба\Научная работа\Магистерская\рисунки\Solver\общий вид Solver P4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8920" y="3864756"/>
            <a:ext cx="684281" cy="145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6437765" y="3325283"/>
            <a:ext cx="2545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флуоресцентный микроскоп </a:t>
            </a:r>
            <a:r>
              <a:rPr lang="ru-RU" sz="1400" i="1" dirty="0" err="1"/>
              <a:t>Микромед</a:t>
            </a:r>
            <a:r>
              <a:rPr lang="ru-RU" sz="1400" i="1" dirty="0"/>
              <a:t> 3 ЛЮМ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448711" y="1741863"/>
            <a:ext cx="2523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/>
              <a:t>Спектрофлуориметр</a:t>
            </a:r>
            <a:r>
              <a:rPr lang="ru-RU" sz="1400" dirty="0" smtClean="0"/>
              <a:t>  </a:t>
            </a:r>
            <a:r>
              <a:rPr lang="ru-RU" sz="1400" dirty="0"/>
              <a:t>CM 2203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002388" y="5227029"/>
            <a:ext cx="1969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микроскоп </a:t>
            </a:r>
            <a:r>
              <a:rPr lang="ru-RU" sz="1400" i="1" dirty="0"/>
              <a:t>Solver</a:t>
            </a:r>
            <a:r>
              <a:rPr lang="ru-RU" sz="1400" dirty="0"/>
              <a:t>47 </a:t>
            </a:r>
            <a:r>
              <a:rPr lang="ru-RU" sz="1400" i="1" dirty="0" err="1" smtClean="0"/>
              <a:t>Pro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652844" y="3911155"/>
            <a:ext cx="1925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Атомно-силовая</a:t>
            </a:r>
          </a:p>
          <a:p>
            <a:r>
              <a:rPr lang="ru-RU" b="1" i="1" dirty="0" smtClean="0"/>
              <a:t> </a:t>
            </a:r>
            <a:r>
              <a:rPr lang="ru-RU" b="1" i="1" dirty="0"/>
              <a:t>микроскопия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538836" y="2070228"/>
            <a:ext cx="4392488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538836" y="3848503"/>
            <a:ext cx="4392488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043608" y="13638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144319"/>
              </p:ext>
            </p:extLst>
          </p:nvPr>
        </p:nvGraphicFramePr>
        <p:xfrm>
          <a:off x="803925" y="722561"/>
          <a:ext cx="1946275" cy="313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S ChemDraw Drawing" r:id="rId6" imgW="1945746" imgH="3139273" progId="ChemDraw.Document.6.0">
                  <p:embed/>
                </p:oleObj>
              </mc:Choice>
              <mc:Fallback>
                <p:oleObj name="CS ChemDraw Drawing" r:id="rId6" imgW="1945746" imgH="313927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3925" y="722561"/>
                        <a:ext cx="1946275" cy="313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0" y="3913"/>
            <a:ext cx="9144000" cy="646331"/>
          </a:xfrm>
          <a:prstGeom prst="rect">
            <a:avLst/>
          </a:prstGeom>
          <a:gradFill>
            <a:gsLst>
              <a:gs pos="4000">
                <a:schemeClr val="accent2">
                  <a:lumMod val="75000"/>
                </a:schemeClr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Объект и методы исследования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84625" y="5862113"/>
            <a:ext cx="4987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+mj-lt"/>
              </a:rPr>
              <a:t>* </a:t>
            </a:r>
            <a:r>
              <a:rPr lang="ru-RU" sz="1400" i="1" dirty="0" smtClean="0">
                <a:latin typeface="+mj-lt"/>
                <a:cs typeface="Times New Roman" panose="02020603050405020304" pitchFamily="18" charset="0"/>
              </a:rPr>
              <a:t>Пленки </a:t>
            </a:r>
            <a:r>
              <a:rPr lang="ru-RU" sz="1400" i="1" dirty="0" err="1" smtClean="0">
                <a:latin typeface="+mj-lt"/>
                <a:cs typeface="Times New Roman" panose="02020603050405020304" pitchFamily="18" charset="0"/>
              </a:rPr>
              <a:t>Ленгмюра</a:t>
            </a:r>
            <a:r>
              <a:rPr lang="ru-RU" sz="1400" i="1" dirty="0" smtClean="0">
                <a:latin typeface="+mj-lt"/>
                <a:cs typeface="Times New Roman" panose="02020603050405020304" pitchFamily="18" charset="0"/>
              </a:rPr>
              <a:t>-Шеффера BODIPY красителя получены в  </a:t>
            </a:r>
          </a:p>
          <a:p>
            <a:pPr algn="r"/>
            <a:r>
              <a:rPr lang="ru-RU" sz="1400" i="1" dirty="0" smtClean="0">
                <a:latin typeface="+mj-lt"/>
                <a:cs typeface="Times New Roman" panose="02020603050405020304" pitchFamily="18" charset="0"/>
              </a:rPr>
              <a:t>НИИ </a:t>
            </a:r>
            <a:r>
              <a:rPr lang="ru-RU" sz="1400" i="1" dirty="0" err="1">
                <a:latin typeface="+mj-lt"/>
                <a:cs typeface="Times New Roman" panose="02020603050405020304" pitchFamily="18" charset="0"/>
              </a:rPr>
              <a:t>наноматериалов</a:t>
            </a:r>
            <a:r>
              <a:rPr lang="ru-RU" sz="14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latin typeface="+mj-lt"/>
                <a:cs typeface="Times New Roman" panose="02020603050405020304" pitchFamily="18" charset="0"/>
              </a:rPr>
              <a:t>ИвГУ</a:t>
            </a:r>
            <a:r>
              <a:rPr lang="ru-RU" sz="1400" i="1" dirty="0" smtClean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2235" y="1867661"/>
            <a:ext cx="1728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 smtClean="0"/>
              <a:t>Meso</a:t>
            </a:r>
            <a:r>
              <a:rPr lang="ru-RU" sz="1400" b="1" dirty="0" smtClean="0"/>
              <a:t>-</a:t>
            </a:r>
            <a:r>
              <a:rPr lang="ru-RU" sz="1400" b="1" dirty="0" err="1" smtClean="0"/>
              <a:t>спейсер</a:t>
            </a:r>
            <a:endParaRPr lang="ru-RU" sz="14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259632" y="2231063"/>
            <a:ext cx="360040" cy="405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z="2000" smtClean="0">
                <a:solidFill>
                  <a:schemeClr val="tx1"/>
                </a:solidFill>
              </a:rPr>
              <a:pPr/>
              <a:t>6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13"/>
            <a:ext cx="9144000" cy="523220"/>
          </a:xfrm>
          <a:prstGeom prst="rect">
            <a:avLst/>
          </a:prstGeom>
          <a:gradFill>
            <a:gsLst>
              <a:gs pos="4000">
                <a:schemeClr val="accent2">
                  <a:lumMod val="75000"/>
                </a:schemeClr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Спектральные характеристики ЛШ пленок </a:t>
            </a:r>
            <a:r>
              <a:rPr lang="en-US" sz="2800" b="1" dirty="0" smtClean="0">
                <a:solidFill>
                  <a:schemeClr val="bg1"/>
                </a:solidFill>
              </a:rPr>
              <a:t>BODIPY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t="9322" b="2143"/>
          <a:stretch/>
        </p:blipFill>
        <p:spPr>
          <a:xfrm>
            <a:off x="370919" y="587477"/>
            <a:ext cx="3913049" cy="269750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4861366" y="275758"/>
            <a:ext cx="3816424" cy="3024336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1696" t="7281" b="2807"/>
          <a:stretch/>
        </p:blipFill>
        <p:spPr bwMode="auto">
          <a:xfrm>
            <a:off x="2555776" y="3307245"/>
            <a:ext cx="3997424" cy="2705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9" y="5933441"/>
            <a:ext cx="8816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Спектры поглощения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комплекса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BODIPY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растворе хлороформа (спектр залит серым)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ЛШ пленках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получены из раствора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BODIPY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хлороформе разной концентрации)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45151" y="65948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r>
              <a:rPr lang="ru-RU" sz="1400" dirty="0" smtClean="0"/>
              <a:t>1=6.9·10</a:t>
            </a:r>
            <a:r>
              <a:rPr lang="ru-RU" sz="1400" baseline="30000" dirty="0" smtClean="0"/>
              <a:t>-5</a:t>
            </a:r>
            <a:r>
              <a:rPr lang="ru-RU" sz="1400" dirty="0" smtClean="0"/>
              <a:t> </a:t>
            </a:r>
            <a:r>
              <a:rPr lang="ru-RU" sz="1400" dirty="0"/>
              <a:t>моль/л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642265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a typeface="Calibri" panose="020F0502020204030204" pitchFamily="34" charset="0"/>
              </a:rPr>
              <a:t>C</a:t>
            </a:r>
            <a:r>
              <a:rPr lang="ru-RU" sz="1400" dirty="0" smtClean="0">
                <a:ea typeface="Calibri" panose="020F0502020204030204" pitchFamily="34" charset="0"/>
              </a:rPr>
              <a:t>2=</a:t>
            </a:r>
            <a:r>
              <a:rPr lang="ru-RU" sz="1400" dirty="0" smtClean="0"/>
              <a:t>1.38·10</a:t>
            </a:r>
            <a:r>
              <a:rPr lang="ru-RU" sz="1400" baseline="30000" dirty="0" smtClean="0"/>
              <a:t>-4</a:t>
            </a:r>
            <a:r>
              <a:rPr lang="ru-RU" sz="1400" dirty="0" smtClean="0"/>
              <a:t> моль/л</a:t>
            </a:r>
            <a:r>
              <a:rPr lang="ru-RU" sz="1400" dirty="0" smtClean="0">
                <a:ea typeface="Calibri" panose="020F0502020204030204" pitchFamily="34" charset="0"/>
              </a:rPr>
              <a:t>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3418050"/>
            <a:ext cx="1705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3=3.22·10</a:t>
            </a:r>
            <a:r>
              <a:rPr lang="ru-RU" sz="14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-4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моль/л</a:t>
            </a:r>
            <a:endParaRPr lang="ru-RU" sz="1400" dirty="0"/>
          </a:p>
        </p:txBody>
      </p:sp>
      <p:pic>
        <p:nvPicPr>
          <p:cNvPr id="20" name="Picture 44" descr="C:\Documents and Settings\PC-121\Мои документы\Downloads\IMG_20210507_2017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8" t="27951" r="38333" b="20972"/>
          <a:stretch>
            <a:fillRect/>
          </a:stretch>
        </p:blipFill>
        <p:spPr bwMode="auto">
          <a:xfrm>
            <a:off x="539552" y="3571938"/>
            <a:ext cx="677854" cy="98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4558503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Исходный раствор красителя в хлороформе для получения пленок (фото в темноте под УФ-светом)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438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3913"/>
            <a:ext cx="9144000" cy="523220"/>
          </a:xfrm>
          <a:prstGeom prst="rect">
            <a:avLst/>
          </a:prstGeom>
          <a:gradFill>
            <a:gsLst>
              <a:gs pos="4000">
                <a:schemeClr val="accent2">
                  <a:lumMod val="75000"/>
                </a:schemeClr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Спектральные характеристики ЛШ пленок </a:t>
            </a:r>
            <a:r>
              <a:rPr lang="en-US" dirty="0"/>
              <a:t>BODIPY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6509"/>
          <a:stretch/>
        </p:blipFill>
        <p:spPr bwMode="auto">
          <a:xfrm>
            <a:off x="251847" y="499628"/>
            <a:ext cx="3586608" cy="274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394" t="6930" r="4226" b="2144"/>
          <a:stretch/>
        </p:blipFill>
        <p:spPr>
          <a:xfrm>
            <a:off x="5148064" y="489720"/>
            <a:ext cx="3106688" cy="267941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394" t="6930" r="2394" b="2144"/>
          <a:stretch/>
        </p:blipFill>
        <p:spPr>
          <a:xfrm>
            <a:off x="2870938" y="3005661"/>
            <a:ext cx="3357246" cy="2877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63911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r>
              <a:rPr lang="ru-RU" sz="1400" dirty="0" smtClean="0"/>
              <a:t>1=6.9·10</a:t>
            </a:r>
            <a:r>
              <a:rPr lang="ru-RU" sz="1400" baseline="30000" dirty="0" smtClean="0"/>
              <a:t>-5</a:t>
            </a:r>
            <a:r>
              <a:rPr lang="ru-RU" sz="1400" dirty="0" smtClean="0"/>
              <a:t> </a:t>
            </a:r>
            <a:r>
              <a:rPr lang="ru-RU" sz="1400" dirty="0"/>
              <a:t>моль/л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795033"/>
            <a:ext cx="8816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Спектры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испускания  комплекса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BODIPY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растворе хлороформа (спектр залит серым)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ЛШ пленках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получены из раствора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BODIPY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хлороформе разной концентрации)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24836" y="1772816"/>
            <a:ext cx="1388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a typeface="Calibri" panose="020F0502020204030204" pitchFamily="34" charset="0"/>
              </a:rPr>
              <a:t>C</a:t>
            </a:r>
            <a:r>
              <a:rPr lang="ru-RU" sz="1200" dirty="0" smtClean="0">
                <a:ea typeface="Calibri" panose="020F0502020204030204" pitchFamily="34" charset="0"/>
              </a:rPr>
              <a:t>2=</a:t>
            </a:r>
            <a:r>
              <a:rPr lang="ru-RU" sz="1200" dirty="0" smtClean="0"/>
              <a:t>1.38·10</a:t>
            </a:r>
            <a:r>
              <a:rPr lang="ru-RU" sz="1200" baseline="30000" dirty="0" smtClean="0"/>
              <a:t>-4</a:t>
            </a:r>
            <a:r>
              <a:rPr lang="ru-RU" sz="1200" dirty="0" smtClean="0"/>
              <a:t> моль/л</a:t>
            </a:r>
            <a:r>
              <a:rPr lang="ru-RU" sz="1200" dirty="0" smtClean="0">
                <a:ea typeface="Calibri" panose="020F0502020204030204" pitchFamily="34" charset="0"/>
              </a:rPr>
              <a:t>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24836" y="3169130"/>
            <a:ext cx="2304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Вставка: </a:t>
            </a:r>
            <a:r>
              <a:rPr lang="ru-RU" sz="1200" dirty="0"/>
              <a:t>з</a:t>
            </a:r>
            <a:r>
              <a:rPr lang="ru-RU" sz="1200" dirty="0" smtClean="0"/>
              <a:t>ависимость </a:t>
            </a:r>
            <a:r>
              <a:rPr lang="ru-RU" sz="1200" dirty="0"/>
              <a:t>интенсивности флуоресценции от числа слоев красителя на подложке </a:t>
            </a:r>
            <a:r>
              <a:rPr lang="en-US" sz="1200" dirty="0"/>
              <a:t>BODIPY </a:t>
            </a:r>
            <a:r>
              <a:rPr lang="ru-RU" sz="1200" dirty="0"/>
              <a:t>при 513 и 548 </a:t>
            </a:r>
            <a:r>
              <a:rPr lang="ru-RU" sz="1200" dirty="0" err="1"/>
              <a:t>нм</a:t>
            </a:r>
            <a:r>
              <a:rPr lang="ru-RU" sz="1200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81144" y="3124957"/>
            <a:ext cx="1705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3=3.22·10</a:t>
            </a:r>
            <a:r>
              <a:rPr lang="ru-RU" sz="14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-4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моль/л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121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6250" r="9982"/>
          <a:stretch/>
        </p:blipFill>
        <p:spPr bwMode="auto">
          <a:xfrm>
            <a:off x="179512" y="836712"/>
            <a:ext cx="4248472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913"/>
            <a:ext cx="9144000" cy="523220"/>
          </a:xfrm>
          <a:prstGeom prst="rect">
            <a:avLst/>
          </a:prstGeom>
          <a:gradFill>
            <a:gsLst>
              <a:gs pos="4000">
                <a:schemeClr val="accent2">
                  <a:lumMod val="75000"/>
                </a:schemeClr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Спектральные характеристики ЛШ пленок </a:t>
            </a:r>
            <a:r>
              <a:rPr lang="en-US" dirty="0"/>
              <a:t>BODIPY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200" t="7602" r="13296"/>
          <a:stretch/>
        </p:blipFill>
        <p:spPr bwMode="auto">
          <a:xfrm>
            <a:off x="4716016" y="836712"/>
            <a:ext cx="3807321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0087" y="4149080"/>
            <a:ext cx="8055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Спектры поглощения и испускания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BODIPY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ЛШ пленки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=30), полученной из раствора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BODIPY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1.38 • 10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моль/л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разложенные на Гауссовы составляющие.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4542" y="5445224"/>
            <a:ext cx="8420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Анализ спектров поглощения и флуоресценции </a:t>
            </a:r>
            <a:r>
              <a:rPr lang="en-US" dirty="0" smtClean="0"/>
              <a:t>BODIPY </a:t>
            </a:r>
            <a:r>
              <a:rPr lang="ru-RU" dirty="0" smtClean="0"/>
              <a:t>ЛШ пленок позволил заключить, что введение протяженного алкильного заместителя с эфирной группой в мезо-позицию молекулы люминофора эффективно ограничивает процессы агрегации.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AAA-DBF0-4CCF-ABE6-CE8B7C074D2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>
          <a:xfrm>
            <a:off x="658822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BF9AAA-DBF0-4CCF-ABE6-CE8B7C074D2E}" type="slidenum">
              <a:rPr lang="ru-RU" sz="2000" smtClean="0">
                <a:solidFill>
                  <a:schemeClr val="tx1"/>
                </a:solidFill>
              </a:rPr>
              <a:pPr/>
              <a:t>9</a:t>
            </a:fld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913"/>
            <a:ext cx="9144000" cy="461665"/>
          </a:xfrm>
          <a:prstGeom prst="rect">
            <a:avLst/>
          </a:prstGeom>
          <a:gradFill>
            <a:gsLst>
              <a:gs pos="4000">
                <a:schemeClr val="accent2">
                  <a:lumMod val="75000"/>
                </a:schemeClr>
              </a:gs>
              <a:gs pos="5000">
                <a:schemeClr val="tx2">
                  <a:lumMod val="5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z="2400" dirty="0" smtClean="0"/>
              <a:t>Флуоресцентная микроскопия ЛШ пленок </a:t>
            </a:r>
            <a:r>
              <a:rPr lang="en-US" sz="2400" dirty="0" smtClean="0"/>
              <a:t>BODIPY </a:t>
            </a:r>
            <a:r>
              <a:rPr lang="ru-RU" sz="2400" dirty="0" smtClean="0"/>
              <a:t>люминофора</a:t>
            </a:r>
            <a:endParaRPr lang="ru-RU" sz="2400" dirty="0"/>
          </a:p>
        </p:txBody>
      </p:sp>
      <p:pic>
        <p:nvPicPr>
          <p:cNvPr id="21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0482"/>
            <a:ext cx="3744416" cy="274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/>
          <a:stretch>
            <a:fillRect/>
          </a:stretch>
        </p:blipFill>
        <p:spPr bwMode="auto">
          <a:xfrm>
            <a:off x="4644009" y="1383928"/>
            <a:ext cx="3960440" cy="2765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1330482"/>
            <a:ext cx="3960440" cy="2818598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26634" y="1377979"/>
            <a:ext cx="4077815" cy="2791875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05540" y="862012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</a:rPr>
              <a:t>=6.9·10</a:t>
            </a:r>
            <a:r>
              <a:rPr lang="ru-RU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-5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329385"/>
            <a:ext cx="8408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Флуоресцентные микрофотографии образцов ЛШ-пленок </a:t>
            </a:r>
            <a:r>
              <a:rPr lang="en-US" smtClean="0"/>
              <a:t>BODIPY</a:t>
            </a:r>
            <a:r>
              <a:rPr lang="ru-RU" smtClean="0"/>
              <a:t>. В скобках указано число слоев красителя на подложке, фильтр </a:t>
            </a:r>
            <a:r>
              <a:rPr lang="en-US" smtClean="0"/>
              <a:t>λ</a:t>
            </a:r>
            <a:r>
              <a:rPr lang="ru-RU" baseline="-25000" smtClean="0"/>
              <a:t>возб</a:t>
            </a:r>
            <a:r>
              <a:rPr lang="ru-RU" smtClean="0"/>
              <a:t> = 410–490 </a:t>
            </a:r>
            <a:r>
              <a:rPr lang="en-US" smtClean="0"/>
              <a:t>nm</a:t>
            </a:r>
            <a:r>
              <a:rPr lang="ru-RU" smtClean="0"/>
              <a:t> (</a:t>
            </a:r>
            <a:r>
              <a:rPr lang="en-US" smtClean="0"/>
              <a:t>n </a:t>
            </a:r>
            <a:r>
              <a:rPr lang="ru-RU" smtClean="0"/>
              <a:t>– число слоев).</a:t>
            </a:r>
            <a:endParaRPr lang="ru-RU" b="1" smtClean="0"/>
          </a:p>
          <a:p>
            <a:r>
              <a:rPr lang="ru-RU" smtClean="0"/>
              <a:t> 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16155" y="842676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C = 1.38·10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-4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 M</a:t>
            </a:r>
            <a:endParaRPr lang="ru-RU" dirty="0"/>
          </a:p>
        </p:txBody>
      </p:sp>
      <p:pic>
        <p:nvPicPr>
          <p:cNvPr id="5123" name="Рисунок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194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/>
          <a:stretch>
            <a:fillRect/>
          </a:stretch>
        </p:blipFill>
        <p:spPr bwMode="auto">
          <a:xfrm>
            <a:off x="0" y="0"/>
            <a:ext cx="29051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157192"/>
            <a:ext cx="821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Поверхность пленок полученных из разбавленного раствора красителя более однородна и включает мелкие глобулярные структуры . Увеличение числа слоев, перенесенных на подложку (n от 1 до 50), приводит к увеличению размера кристаллических структур люминофора в ЛШ пленках.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18838255</TotalTime>
  <Words>1080</Words>
  <Application>Microsoft Office PowerPoint</Application>
  <PresentationFormat>Экран (4:3)</PresentationFormat>
  <Paragraphs>152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CS ChemDraw Drawing</vt:lpstr>
      <vt:lpstr>Тонкие пленки на основе мезо-замещенных дипиррометенатов бора(III): получение, структура, спектральные свойства, перспективы практического применения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Mavrin Roma</cp:lastModifiedBy>
  <cp:revision>349</cp:revision>
  <dcterms:created xsi:type="dcterms:W3CDTF">2019-11-25T19:25:39Z</dcterms:created>
  <dcterms:modified xsi:type="dcterms:W3CDTF">2022-07-12T13:18:23Z</dcterms:modified>
</cp:coreProperties>
</file>